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0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300" r:id="rId4"/>
    <p:sldId id="301" r:id="rId5"/>
    <p:sldId id="302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0" r:id="rId24"/>
    <p:sldId id="321" r:id="rId25"/>
    <p:sldId id="322" r:id="rId26"/>
    <p:sldId id="341" r:id="rId27"/>
    <p:sldId id="324" r:id="rId28"/>
    <p:sldId id="325" r:id="rId29"/>
    <p:sldId id="326" r:id="rId30"/>
    <p:sldId id="337" r:id="rId31"/>
    <p:sldId id="338" r:id="rId32"/>
    <p:sldId id="339" r:id="rId33"/>
    <p:sldId id="333" r:id="rId34"/>
    <p:sldId id="334" r:id="rId35"/>
    <p:sldId id="335" r:id="rId36"/>
    <p:sldId id="336" r:id="rId37"/>
    <p:sldId id="328" r:id="rId38"/>
    <p:sldId id="329" r:id="rId39"/>
    <p:sldId id="330" r:id="rId40"/>
    <p:sldId id="331" r:id="rId41"/>
    <p:sldId id="332" r:id="rId42"/>
    <p:sldId id="327" r:id="rId43"/>
    <p:sldId id="340" r:id="rId44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46" d="100"/>
          <a:sy n="46" d="100"/>
        </p:scale>
        <p:origin x="-605" y="-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B7E59D-B833-4AE9-818D-9AD847A6529F}" type="datetimeFigureOut">
              <a:rPr lang="fr-FR" smtClean="0"/>
              <a:t>13/06/2013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974F3A-5B05-47E4-BB58-6CFD3D9BC2F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869728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D68CC4-AD29-4143-9F91-FF5BF7D35850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C45003-2B86-E144-B668-E2D3B25010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70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C45003-2B86-E144-B668-E2D3B25010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169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C45003-2B86-E144-B668-E2D3B25010F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169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A234-D785-43F4-9DFA-CC3C2B047EF7}" type="datetime1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B99C4-792B-428D-8F4F-87E0651FD14E}" type="datetime1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9150-8EB8-4438-8BE5-2D35A51B431A}" type="datetime1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DA3EC-ACFE-4A68-BD51-580E6E778BDA}" type="datetime1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91521-D634-40EA-8AC0-9A0651F5A63A}" type="datetime1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502A-7F9D-4F9B-A3C3-0BF4B06648C0}" type="datetime1">
              <a:rPr lang="en-US" smtClean="0"/>
              <a:t>6/13/2013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B03C-D3B0-4150-B3F7-A480AAA52F1D}" type="datetime1">
              <a:rPr lang="en-US" smtClean="0"/>
              <a:t>6/13/2013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C028-1E18-4A60-87DE-1421D3EAA17A}" type="datetime1">
              <a:rPr lang="en-US" smtClean="0"/>
              <a:t>6/13/2013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949DF-66D4-4096-A18F-389BBFDF5CCE}" type="datetime1">
              <a:rPr lang="en-US" smtClean="0"/>
              <a:t>6/13/2013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C8133-3630-49C7-A6FC-8B4CC018CD42}" type="datetime1">
              <a:rPr lang="en-US" smtClean="0"/>
              <a:t>6/13/2013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21E7-930A-428C-AC51-AABE90267E58}" type="datetime1">
              <a:rPr lang="en-US" smtClean="0"/>
              <a:t>6/13/2013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41B613D-4FAE-4168-A41B-1CBB6C951827}" type="datetime1">
              <a:rPr lang="en-US" smtClean="0"/>
              <a:t>6/13/2013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1"/>
            <a:ext cx="7543800" cy="1704974"/>
          </a:xfrm>
        </p:spPr>
        <p:txBody>
          <a:bodyPr/>
          <a:lstStyle/>
          <a:p>
            <a:r>
              <a:rPr lang="en-US" sz="9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endParaRPr lang="en-US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914775"/>
            <a:ext cx="6461760" cy="1857375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HALOUI Amine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ISAAC Nicolas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JALOUZET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Jérémie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OUADGHIRI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Mohammed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SABOURIN Jean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07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AroundMe</a:t>
            </a:r>
            <a:endParaRPr lang="fr" sz="2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Etat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l’art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Shape 75"/>
          <p:cNvSpPr/>
          <p:nvPr/>
        </p:nvSpPr>
        <p:spPr>
          <a:xfrm>
            <a:off x="492534" y="2167686"/>
            <a:ext cx="3048000" cy="4219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sp>
        <p:nvSpPr>
          <p:cNvPr id="9" name="Shape 76"/>
          <p:cNvSpPr/>
          <p:nvPr/>
        </p:nvSpPr>
        <p:spPr>
          <a:xfrm>
            <a:off x="4144413" y="1714965"/>
            <a:ext cx="2715791" cy="176526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0" name="Shape 77"/>
          <p:cNvSpPr/>
          <p:nvPr/>
        </p:nvSpPr>
        <p:spPr>
          <a:xfrm>
            <a:off x="4896888" y="3709995"/>
            <a:ext cx="2715791" cy="2630389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8438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Pages Jaunes</a:t>
            </a:r>
            <a:endParaRPr lang="fr" sz="2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Etat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l’art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84"/>
          <p:cNvSpPr/>
          <p:nvPr/>
        </p:nvSpPr>
        <p:spPr>
          <a:xfrm>
            <a:off x="782112" y="2136174"/>
            <a:ext cx="3019425" cy="389572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sp>
        <p:nvSpPr>
          <p:cNvPr id="11" name="Shape 85"/>
          <p:cNvSpPr/>
          <p:nvPr/>
        </p:nvSpPr>
        <p:spPr>
          <a:xfrm>
            <a:off x="4491687" y="2136187"/>
            <a:ext cx="3057525" cy="40671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62253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Organisations</a:t>
            </a:r>
          </a:p>
          <a:p>
            <a:pPr lvl="1"/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Organisations utilisatrices de la plateforme (commerces)</a:t>
            </a:r>
          </a:p>
          <a:p>
            <a:pPr lvl="1"/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Organisations achetant des statistiques réalisées par la plateforme</a:t>
            </a:r>
          </a:p>
          <a:p>
            <a:endParaRPr lang="fr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Développeurs de la plateforme</a:t>
            </a:r>
          </a:p>
          <a:p>
            <a:endParaRPr lang="fr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Clients finaux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Modèle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d’acteurs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7703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Organisations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Modèle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d’acteurs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C:\Users\Jeremie\Documents\Etudes\2011-2013 - UTT\Semestre 5\IF11\Projet\Diagrammes\Role - Organisation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2019300"/>
            <a:ext cx="8077955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9826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Développeurs de la plateforme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Modèle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d’acteurs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C:\Users\Jeremie\Documents\Etudes\2011-2013 - UTT\Semestre 5\IF11\Projet\Diagrammes\Role - Developpeur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605361"/>
            <a:ext cx="5572125" cy="492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6894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Clients finaux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Modèle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d’acteurs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098" name="Picture 2" descr="C:\Users\Jeremie\Documents\Etudes\2011-2013 - UTT\Semestre 5\IF11\Projet\Diagrammes\Role - Client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00" y="1997869"/>
            <a:ext cx="8175923" cy="4050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7252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Rechercher un commerce</a:t>
            </a:r>
          </a:p>
          <a:p>
            <a:endParaRPr lang="fr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Calculer un itinéraire</a:t>
            </a:r>
          </a:p>
          <a:p>
            <a:endParaRPr lang="fr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Flasher un QR code</a:t>
            </a:r>
          </a:p>
          <a:p>
            <a:endParaRPr lang="fr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Noter </a:t>
            </a:r>
            <a:r>
              <a:rPr lang="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commerce</a:t>
            </a:r>
          </a:p>
          <a:p>
            <a:pPr marL="114300" indent="0">
              <a:buNone/>
            </a:pPr>
            <a:r>
              <a:rPr lang="f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	(et gagner des points de fidélité</a:t>
            </a:r>
            <a:r>
              <a:rPr lang="fr" sz="2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fr" sz="24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fr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Participer à un évènement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754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Rechercher un commerce (1/2)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2" descr="C:\Users\Jeremie\Documents\Etudes\2011-2013 - UTT\Semestre 5\IF11\Projet\Maquettes\Prototype\categorie_2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5" y="1533525"/>
            <a:ext cx="2870200" cy="516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:\Users\Jeremie\Documents\Etudes\2011-2013 - UTT\Semestre 5\IF11\Projet\Maquettes\Prototype\sous_categorie_2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7725" y="1457325"/>
            <a:ext cx="2870200" cy="516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643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Rechercher un commerce (2/2)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8675" y="1533525"/>
            <a:ext cx="2870200" cy="5162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13690" y="1628775"/>
            <a:ext cx="2602977" cy="490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3826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Calculer un itinéraire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98762" y="1533525"/>
            <a:ext cx="2870199" cy="5162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0858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025" y="962024"/>
            <a:ext cx="8067675" cy="5781675"/>
          </a:xfrm>
        </p:spPr>
        <p:txBody>
          <a:bodyPr>
            <a:noAutofit/>
          </a:bodyPr>
          <a:lstStyle/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</a:p>
          <a:p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roblématique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Etat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l’art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cible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Modèle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d’acteurs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Scénarios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d’utilisation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</a:t>
            </a:r>
          </a:p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model</a:t>
            </a:r>
          </a:p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4185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Flasher un QR code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533525"/>
            <a:ext cx="2870199" cy="5162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94964" y="2827952"/>
            <a:ext cx="4958436" cy="2573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5388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Noter un commerce </a:t>
            </a:r>
            <a:r>
              <a:rPr lang="fr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(et gagner des points de fidélité)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61924" y="1533525"/>
            <a:ext cx="2743874" cy="5162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525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41378" y="1600200"/>
            <a:ext cx="2492484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43012" y="1600200"/>
            <a:ext cx="2492484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Noter un commerce </a:t>
            </a:r>
            <a:r>
              <a:rPr lang="fr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(et gagner des points de fidélité)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1587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Participer à un évènement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9240" y="1579736"/>
            <a:ext cx="2668648" cy="504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00550" y="1349720"/>
            <a:ext cx="3062414" cy="5508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98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Rechercher un commerce</a:t>
            </a:r>
          </a:p>
          <a:p>
            <a:endParaRPr lang="fr" sz="3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Récupérer des informations</a:t>
            </a:r>
          </a:p>
          <a:p>
            <a:endParaRPr lang="fr" sz="3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Gagner des points de fidélité</a:t>
            </a:r>
          </a:p>
          <a:p>
            <a:endParaRPr lang="fr" sz="3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Participer à un évènement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Scénarios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d’utilisation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5212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5" name="Picture 5" descr="C:\Users\Jeremie\Desktop\3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136" y="1630388"/>
            <a:ext cx="1656782" cy="166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hape 184"/>
          <p:cNvSpPr/>
          <p:nvPr/>
        </p:nvSpPr>
        <p:spPr>
          <a:xfrm>
            <a:off x="4572000" y="3956011"/>
            <a:ext cx="1847918" cy="2403438"/>
          </a:xfrm>
          <a:prstGeom prst="rect">
            <a:avLst/>
          </a:prstGeom>
          <a:blipFill>
            <a:blip r:embed="rId3"/>
            <a:srcRect/>
            <a:stretch>
              <a:fillRect l="-148963" t="-100000"/>
            </a:stretch>
          </a:blip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Scénarios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d’utilisation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Shape 184"/>
          <p:cNvSpPr/>
          <p:nvPr/>
        </p:nvSpPr>
        <p:spPr>
          <a:xfrm>
            <a:off x="2724150" y="3956011"/>
            <a:ext cx="1847850" cy="2403439"/>
          </a:xfrm>
          <a:prstGeom prst="rect">
            <a:avLst/>
          </a:prstGeom>
          <a:blipFill>
            <a:blip r:embed="rId3"/>
            <a:srcRect/>
            <a:stretch>
              <a:fillRect l="-48967" t="-100000" r="-100009"/>
            </a:stretch>
          </a:blipFill>
          <a:ln>
            <a:noFill/>
          </a:ln>
        </p:spPr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Rechercher</a:t>
            </a: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un commerce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Shape 184"/>
          <p:cNvSpPr/>
          <p:nvPr/>
        </p:nvSpPr>
        <p:spPr>
          <a:xfrm>
            <a:off x="1819276" y="3956011"/>
            <a:ext cx="904874" cy="2403437"/>
          </a:xfrm>
          <a:prstGeom prst="rect">
            <a:avLst/>
          </a:prstGeom>
          <a:blipFill>
            <a:blip r:embed="rId3"/>
            <a:srcRect/>
            <a:stretch>
              <a:fillRect l="1" t="-100000" r="-408428"/>
            </a:stretch>
          </a:blipFill>
          <a:ln>
            <a:noFill/>
          </a:ln>
        </p:spPr>
      </p:sp>
      <p:sp>
        <p:nvSpPr>
          <p:cNvPr id="13" name="Shape 184"/>
          <p:cNvSpPr/>
          <p:nvPr/>
        </p:nvSpPr>
        <p:spPr>
          <a:xfrm>
            <a:off x="5448300" y="3295649"/>
            <a:ext cx="971618" cy="660362"/>
          </a:xfrm>
          <a:prstGeom prst="rect">
            <a:avLst/>
          </a:prstGeom>
          <a:blipFill>
            <a:blip r:embed="rId3"/>
            <a:srcRect/>
            <a:stretch>
              <a:fillRect l="-373503" t="-263965" r="1" b="-363951"/>
            </a:stretch>
          </a:blipFill>
          <a:ln>
            <a:noFill/>
          </a:ln>
        </p:spPr>
      </p:sp>
      <p:sp>
        <p:nvSpPr>
          <p:cNvPr id="14" name="Shape 184"/>
          <p:cNvSpPr/>
          <p:nvPr/>
        </p:nvSpPr>
        <p:spPr>
          <a:xfrm>
            <a:off x="3648074" y="3295649"/>
            <a:ext cx="790575" cy="660361"/>
          </a:xfrm>
          <a:prstGeom prst="rect">
            <a:avLst/>
          </a:prstGeom>
          <a:blipFill>
            <a:blip r:embed="rId3"/>
            <a:srcRect/>
            <a:stretch>
              <a:fillRect l="-231319" t="-263958" r="-250618" b="-363958"/>
            </a:stretch>
          </a:blipFill>
          <a:ln>
            <a:noFill/>
          </a:ln>
        </p:spPr>
      </p:sp>
      <p:sp>
        <p:nvSpPr>
          <p:cNvPr id="15" name="Shape 184"/>
          <p:cNvSpPr/>
          <p:nvPr/>
        </p:nvSpPr>
        <p:spPr>
          <a:xfrm>
            <a:off x="1819276" y="3295650"/>
            <a:ext cx="804862" cy="660360"/>
          </a:xfrm>
          <a:prstGeom prst="rect">
            <a:avLst/>
          </a:prstGeom>
          <a:blipFill>
            <a:blip r:embed="rId3"/>
            <a:srcRect/>
            <a:stretch>
              <a:fillRect l="2" t="-263959" r="-471606" b="-363959"/>
            </a:stretch>
          </a:blipFill>
          <a:ln>
            <a:noFill/>
          </a:ln>
        </p:spPr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19321" y="1525565"/>
            <a:ext cx="1281022" cy="1682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24138" y="1404908"/>
            <a:ext cx="2412463" cy="19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7297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Users\Jeremie\Documents\Etudes\2011-2013 - UTT\Semestre 5\IF11\Projet\Diagrammes\Scenario - Recuperer des informations sur un commerce.png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5182"/>
          <a:stretch/>
        </p:blipFill>
        <p:spPr bwMode="auto">
          <a:xfrm>
            <a:off x="144462" y="2051685"/>
            <a:ext cx="3665538" cy="368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Scénarios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d’utilisation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Récupérer</a:t>
            </a: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 </a:t>
            </a:r>
            <a:r>
              <a:rPr 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informations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218" name="Picture 2" descr="C:\Users\Jeremie\Documents\Etudes\2011-2013 - UTT\Semestre 5\IF11\Projet\Diagrammes\Scenario - Recuperer des informations sur un commerce.png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17" r="-1"/>
          <a:stretch/>
        </p:blipFill>
        <p:spPr bwMode="auto">
          <a:xfrm>
            <a:off x="3810000" y="2051685"/>
            <a:ext cx="4513261" cy="368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00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Scénarios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d’utilisation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196"/>
          <p:cNvSpPr/>
          <p:nvPr/>
        </p:nvSpPr>
        <p:spPr>
          <a:xfrm>
            <a:off x="6515100" y="2152649"/>
            <a:ext cx="1943100" cy="2806829"/>
          </a:xfrm>
          <a:prstGeom prst="rect">
            <a:avLst/>
          </a:prstGeom>
          <a:blipFill>
            <a:blip r:embed="rId2"/>
            <a:srcRect/>
            <a:stretch>
              <a:fillRect l="-331518"/>
            </a:stretch>
          </a:blipFill>
          <a:ln>
            <a:noFill/>
          </a:ln>
        </p:spPr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Gagner</a:t>
            </a: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 points de </a:t>
            </a:r>
            <a:r>
              <a:rPr 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fidélité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hape 196"/>
          <p:cNvSpPr/>
          <p:nvPr/>
        </p:nvSpPr>
        <p:spPr>
          <a:xfrm>
            <a:off x="4562474" y="2152649"/>
            <a:ext cx="1952626" cy="2806829"/>
          </a:xfrm>
          <a:prstGeom prst="rect">
            <a:avLst/>
          </a:prstGeom>
          <a:blipFill>
            <a:blip r:embed="rId2"/>
            <a:srcRect/>
            <a:stretch>
              <a:fillRect l="-229901" r="-99511"/>
            </a:stretch>
          </a:blipFill>
          <a:ln>
            <a:noFill/>
          </a:ln>
        </p:spPr>
      </p:sp>
      <p:sp>
        <p:nvSpPr>
          <p:cNvPr id="11" name="Shape 196"/>
          <p:cNvSpPr/>
          <p:nvPr/>
        </p:nvSpPr>
        <p:spPr>
          <a:xfrm>
            <a:off x="2666999" y="2152649"/>
            <a:ext cx="1895475" cy="2806829"/>
          </a:xfrm>
          <a:prstGeom prst="rect">
            <a:avLst/>
          </a:prstGeom>
          <a:blipFill>
            <a:blip r:embed="rId2"/>
            <a:srcRect/>
            <a:stretch>
              <a:fillRect l="-138518" r="-203842"/>
            </a:stretch>
          </a:blipFill>
          <a:ln>
            <a:noFill/>
          </a:ln>
        </p:spPr>
      </p:sp>
      <p:sp>
        <p:nvSpPr>
          <p:cNvPr id="12" name="Shape 196"/>
          <p:cNvSpPr/>
          <p:nvPr/>
        </p:nvSpPr>
        <p:spPr>
          <a:xfrm>
            <a:off x="73370" y="2152649"/>
            <a:ext cx="2593630" cy="2806829"/>
          </a:xfrm>
          <a:prstGeom prst="rect">
            <a:avLst/>
          </a:prstGeom>
          <a:blipFill>
            <a:blip r:embed="rId2"/>
            <a:srcRect/>
            <a:stretch>
              <a:fillRect r="-223286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2869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02"/>
          <p:cNvSpPr/>
          <p:nvPr/>
        </p:nvSpPr>
        <p:spPr>
          <a:xfrm>
            <a:off x="6095999" y="1952625"/>
            <a:ext cx="2228852" cy="3184662"/>
          </a:xfrm>
          <a:prstGeom prst="rect">
            <a:avLst/>
          </a:prstGeom>
          <a:blipFill>
            <a:blip r:embed="rId2"/>
            <a:srcRect/>
            <a:stretch>
              <a:fillRect l="-273504"/>
            </a:stretch>
          </a:blipFill>
          <a:ln>
            <a:noFill/>
          </a:ln>
        </p:spPr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Scénarios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d’utilisation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Participer</a:t>
            </a: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à un </a:t>
            </a:r>
            <a:r>
              <a:rPr 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évènement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Shape 202"/>
          <p:cNvSpPr/>
          <p:nvPr/>
        </p:nvSpPr>
        <p:spPr>
          <a:xfrm>
            <a:off x="3781424" y="1952625"/>
            <a:ext cx="2314575" cy="3184662"/>
          </a:xfrm>
          <a:prstGeom prst="rect">
            <a:avLst/>
          </a:prstGeom>
          <a:blipFill>
            <a:blip r:embed="rId2"/>
            <a:srcRect/>
            <a:stretch>
              <a:fillRect l="-163376" r="-96296"/>
            </a:stretch>
          </a:blipFill>
          <a:ln>
            <a:noFill/>
          </a:ln>
        </p:spPr>
      </p:sp>
      <p:sp>
        <p:nvSpPr>
          <p:cNvPr id="12" name="Shape 202"/>
          <p:cNvSpPr/>
          <p:nvPr/>
        </p:nvSpPr>
        <p:spPr>
          <a:xfrm>
            <a:off x="1571625" y="1952625"/>
            <a:ext cx="2209800" cy="3184662"/>
          </a:xfrm>
          <a:prstGeom prst="rect">
            <a:avLst/>
          </a:prstGeom>
          <a:blipFill>
            <a:blip r:embed="rId2"/>
            <a:srcRect/>
            <a:stretch>
              <a:fillRect l="-71121" r="-205603"/>
            </a:stretch>
          </a:blipFill>
          <a:ln>
            <a:noFill/>
          </a:ln>
        </p:spPr>
      </p:sp>
      <p:sp>
        <p:nvSpPr>
          <p:cNvPr id="13" name="Shape 202"/>
          <p:cNvSpPr/>
          <p:nvPr/>
        </p:nvSpPr>
        <p:spPr>
          <a:xfrm>
            <a:off x="1" y="1952625"/>
            <a:ext cx="1571624" cy="3184662"/>
          </a:xfrm>
          <a:prstGeom prst="rect">
            <a:avLst/>
          </a:prstGeom>
          <a:blipFill>
            <a:blip r:embed="rId2"/>
            <a:srcRect/>
            <a:stretch>
              <a:fillRect r="-429697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42196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QR codes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00025" y="1495425"/>
            <a:ext cx="8067675" cy="51244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 la vitrine d’un commerce</a:t>
            </a:r>
          </a:p>
          <a:p>
            <a:pPr lvl="1"/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Commerces ont un espace virtuel</a:t>
            </a:r>
          </a:p>
          <a:p>
            <a:pPr lvl="1"/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Créent des pages web dans cet espace</a:t>
            </a:r>
          </a:p>
          <a:p>
            <a:pPr lvl="1"/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QR code : lien vers la page web principale</a:t>
            </a:r>
          </a:p>
        </p:txBody>
      </p:sp>
      <p:sp>
        <p:nvSpPr>
          <p:cNvPr id="10" name="Shape 209"/>
          <p:cNvSpPr/>
          <p:nvPr/>
        </p:nvSpPr>
        <p:spPr>
          <a:xfrm>
            <a:off x="1101667" y="3802338"/>
            <a:ext cx="6264389" cy="281753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sp>
        <p:nvSpPr>
          <p:cNvPr id="11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875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quoi correspond la plateforme FlashmUTT ?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 fonctionne-t-elle ?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 se démarque-t-elle 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599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QR codes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00025" y="1495425"/>
            <a:ext cx="8067675" cy="51244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 un ticket de caisse</a:t>
            </a:r>
            <a:endParaRPr lang="fr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à coins arrondis 3"/>
          <p:cNvSpPr/>
          <p:nvPr/>
        </p:nvSpPr>
        <p:spPr>
          <a:xfrm>
            <a:off x="5934075" y="2314575"/>
            <a:ext cx="2333625" cy="9906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Serveurs </a:t>
            </a:r>
            <a:r>
              <a:rPr lang="fr-FR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200025" y="2314575"/>
            <a:ext cx="2333625" cy="9906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 du commerce (ERP)</a:t>
            </a: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1828800" y="3019425"/>
            <a:ext cx="1200150" cy="5715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Module</a:t>
            </a:r>
            <a:endParaRPr lang="fr-F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Flèche droite 13"/>
          <p:cNvSpPr/>
          <p:nvPr/>
        </p:nvSpPr>
        <p:spPr>
          <a:xfrm>
            <a:off x="3086101" y="3078956"/>
            <a:ext cx="1533524" cy="28098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Arrondir un rectangle avec un coin diagonal 15"/>
          <p:cNvSpPr/>
          <p:nvPr/>
        </p:nvSpPr>
        <p:spPr>
          <a:xfrm flipH="1">
            <a:off x="3414715" y="2626099"/>
            <a:ext cx="1204910" cy="393326"/>
          </a:xfrm>
          <a:prstGeom prst="round2Diag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Informations sur la vente</a:t>
            </a:r>
            <a:endParaRPr lang="fr-F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Arrondir un rectangle avec un coin diagonal 18"/>
          <p:cNvSpPr/>
          <p:nvPr/>
        </p:nvSpPr>
        <p:spPr>
          <a:xfrm flipH="1">
            <a:off x="6403176" y="3731417"/>
            <a:ext cx="1664498" cy="393326"/>
          </a:xfrm>
          <a:prstGeom prst="round2Diag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Génération de l’URI</a:t>
            </a:r>
          </a:p>
          <a:p>
            <a:pPr algn="ctr"/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du QR code</a:t>
            </a:r>
            <a:endParaRPr lang="fr-F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Flèche droite 19"/>
          <p:cNvSpPr/>
          <p:nvPr/>
        </p:nvSpPr>
        <p:spPr>
          <a:xfrm rot="10800000">
            <a:off x="3086101" y="3450432"/>
            <a:ext cx="1533524" cy="280985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Arrondir un rectangle avec un coin diagonal 21"/>
          <p:cNvSpPr/>
          <p:nvPr/>
        </p:nvSpPr>
        <p:spPr>
          <a:xfrm flipH="1">
            <a:off x="3205163" y="3996643"/>
            <a:ext cx="1624013" cy="393326"/>
          </a:xfrm>
          <a:prstGeom prst="round2Diag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Données binaires</a:t>
            </a:r>
          </a:p>
          <a:p>
            <a:pPr algn="ctr"/>
            <a:r>
              <a:rPr lang="fr-F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 l’image du QR code</a:t>
            </a:r>
            <a:endParaRPr lang="fr-F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Ellipse 14"/>
          <p:cNvSpPr/>
          <p:nvPr/>
        </p:nvSpPr>
        <p:spPr>
          <a:xfrm>
            <a:off x="3128967" y="2429436"/>
            <a:ext cx="385760" cy="393326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fr-F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Ellipse 17"/>
          <p:cNvSpPr/>
          <p:nvPr/>
        </p:nvSpPr>
        <p:spPr>
          <a:xfrm>
            <a:off x="6210298" y="3534755"/>
            <a:ext cx="385760" cy="393326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13" name="Rectangle à coins arrondis 12"/>
          <p:cNvSpPr/>
          <p:nvPr/>
        </p:nvSpPr>
        <p:spPr>
          <a:xfrm>
            <a:off x="4724400" y="3019425"/>
            <a:ext cx="1490661" cy="5715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 web</a:t>
            </a:r>
            <a:endParaRPr lang="fr-F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Flèche courbée vers le haut 16"/>
          <p:cNvSpPr/>
          <p:nvPr/>
        </p:nvSpPr>
        <p:spPr>
          <a:xfrm>
            <a:off x="5362572" y="3541408"/>
            <a:ext cx="752478" cy="337155"/>
          </a:xfrm>
          <a:prstGeom prst="curvedUp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Ellipse 20"/>
          <p:cNvSpPr/>
          <p:nvPr/>
        </p:nvSpPr>
        <p:spPr>
          <a:xfrm>
            <a:off x="2924181" y="3799981"/>
            <a:ext cx="385760" cy="39332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fr-F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Flèche courbée vers le bas 22"/>
          <p:cNvSpPr/>
          <p:nvPr/>
        </p:nvSpPr>
        <p:spPr>
          <a:xfrm rot="10800000">
            <a:off x="1828800" y="3541407"/>
            <a:ext cx="704850" cy="337155"/>
          </a:xfrm>
          <a:prstGeom prst="curvedDown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Arrondir un rectangle avec un coin diagonal 23"/>
          <p:cNvSpPr/>
          <p:nvPr/>
        </p:nvSpPr>
        <p:spPr>
          <a:xfrm flipH="1">
            <a:off x="325033" y="3860985"/>
            <a:ext cx="1550197" cy="393326"/>
          </a:xfrm>
          <a:prstGeom prst="round2Diag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Reconstitution de l’image du QR code</a:t>
            </a:r>
            <a:endParaRPr lang="fr-F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132154" y="3664323"/>
            <a:ext cx="385760" cy="393326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fr-F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170" name="Picture 2" descr="C:\Users\Jeremie\Documents\Etudes\2011-2013 - UTT\Semestre 5\IF11\Projet\Maquettes\ticket-de-caisse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906" y="4659556"/>
            <a:ext cx="1172639" cy="1750207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Flèche droite 26"/>
          <p:cNvSpPr/>
          <p:nvPr/>
        </p:nvSpPr>
        <p:spPr>
          <a:xfrm rot="1766196">
            <a:off x="1027267" y="4903679"/>
            <a:ext cx="2453984" cy="28098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Arrondir un rectangle avec un coin diagonal 27"/>
          <p:cNvSpPr/>
          <p:nvPr/>
        </p:nvSpPr>
        <p:spPr>
          <a:xfrm flipH="1">
            <a:off x="983453" y="5452298"/>
            <a:ext cx="1550197" cy="393326"/>
          </a:xfrm>
          <a:prstGeom prst="round2Diag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Impression (sur ticket de caisse)</a:t>
            </a:r>
            <a:endParaRPr lang="fr-F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Ellipse 28"/>
          <p:cNvSpPr/>
          <p:nvPr/>
        </p:nvSpPr>
        <p:spPr>
          <a:xfrm>
            <a:off x="790574" y="5255636"/>
            <a:ext cx="385760" cy="39332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  <p:sp>
        <p:nvSpPr>
          <p:cNvPr id="30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7190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6" grpId="0" animBg="1"/>
      <p:bldP spid="19" grpId="0" animBg="1"/>
      <p:bldP spid="20" grpId="0" animBg="1"/>
      <p:bldP spid="22" grpId="0" animBg="1"/>
      <p:bldP spid="15" grpId="0" animBg="1"/>
      <p:bldP spid="18" grpId="0" animBg="1"/>
      <p:bldP spid="13" grpId="0" animBg="1"/>
      <p:bldP spid="17" grpId="0" animBg="1"/>
      <p:bldP spid="21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QR codes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00025" y="1495425"/>
            <a:ext cx="8067675" cy="51244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Génération de l’URI</a:t>
            </a:r>
          </a:p>
          <a:p>
            <a:pPr marL="411480" lvl="1" indent="0">
              <a:buNone/>
            </a:pPr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Et du QR code</a:t>
            </a:r>
            <a:endParaRPr lang="fr" sz="3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à coins arrondis 3"/>
          <p:cNvSpPr/>
          <p:nvPr/>
        </p:nvSpPr>
        <p:spPr>
          <a:xfrm>
            <a:off x="5857873" y="1518402"/>
            <a:ext cx="2333625" cy="9906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Serveurs </a:t>
            </a:r>
            <a:r>
              <a:rPr lang="fr-FR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Arrondir un rectangle avec un coin diagonal 18"/>
          <p:cNvSpPr/>
          <p:nvPr/>
        </p:nvSpPr>
        <p:spPr>
          <a:xfrm flipH="1">
            <a:off x="6326974" y="2935244"/>
            <a:ext cx="1664498" cy="393326"/>
          </a:xfrm>
          <a:prstGeom prst="round2Diag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Génération de l’URI</a:t>
            </a:r>
          </a:p>
          <a:p>
            <a:pPr algn="ctr"/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du QR code</a:t>
            </a:r>
            <a:endParaRPr lang="fr-F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Ellipse 17"/>
          <p:cNvSpPr/>
          <p:nvPr/>
        </p:nvSpPr>
        <p:spPr>
          <a:xfrm>
            <a:off x="6134096" y="2738582"/>
            <a:ext cx="385760" cy="393326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13" name="Rectangle à coins arrondis 12"/>
          <p:cNvSpPr/>
          <p:nvPr/>
        </p:nvSpPr>
        <p:spPr>
          <a:xfrm>
            <a:off x="4648198" y="2223252"/>
            <a:ext cx="1490661" cy="5715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 web</a:t>
            </a:r>
            <a:endParaRPr lang="fr-F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Flèche courbée vers le haut 16"/>
          <p:cNvSpPr/>
          <p:nvPr/>
        </p:nvSpPr>
        <p:spPr>
          <a:xfrm>
            <a:off x="5286370" y="2745235"/>
            <a:ext cx="752478" cy="337155"/>
          </a:xfrm>
          <a:prstGeom prst="curvedUp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123823" y="2796296"/>
            <a:ext cx="8067675" cy="36004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8288" lvl="1"/>
            <a:r>
              <a:rPr lang="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Création d’un objet JSON à partir</a:t>
            </a:r>
          </a:p>
          <a:p>
            <a:pPr marL="39688" lvl="1" indent="0">
              <a:buNone/>
            </a:pPr>
            <a:r>
              <a:rPr lang="f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des infos de la vente </a:t>
            </a:r>
            <a:r>
              <a:rPr lang="f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(noms articles, prix)</a:t>
            </a:r>
          </a:p>
          <a:p>
            <a:pPr marL="268288" lvl="1"/>
            <a:r>
              <a:rPr lang="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Cryptage de la chaine de caractères (mettre sous forme correcte pour URI)</a:t>
            </a:r>
          </a:p>
          <a:p>
            <a:pPr marL="268288" lvl="1"/>
            <a:r>
              <a:rPr lang="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Création de l’URI :</a:t>
            </a:r>
          </a:p>
          <a:p>
            <a:pPr marL="538163" lvl="2"/>
            <a:r>
              <a:rPr lang="fr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 web de notre script</a:t>
            </a:r>
          </a:p>
          <a:p>
            <a:pPr marL="538163" lvl="2"/>
            <a:r>
              <a:rPr lang="fr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 Chaîne de caractères en paramètre</a:t>
            </a:r>
          </a:p>
          <a:p>
            <a:pPr marL="268288" lvl="1"/>
            <a:r>
              <a:rPr lang="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Génération QR code grâce à une librairie (avec URI en paramètre)</a:t>
            </a:r>
          </a:p>
        </p:txBody>
      </p:sp>
      <p:sp>
        <p:nvSpPr>
          <p:cNvPr id="30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1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QR codes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00025" y="1495425"/>
            <a:ext cx="8067675" cy="51244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 un ticket de caisse</a:t>
            </a:r>
          </a:p>
          <a:p>
            <a:pPr lvl="1"/>
            <a:endParaRPr lang="fr" sz="1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Quand le client flashe le QR code : décryptage des paramètres</a:t>
            </a:r>
          </a:p>
          <a:p>
            <a:pPr lvl="1"/>
            <a:r>
              <a:rPr lang="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Gain de points selon :</a:t>
            </a:r>
          </a:p>
          <a:p>
            <a:pPr lvl="2"/>
            <a:r>
              <a:rPr lang="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montant des achats</a:t>
            </a:r>
          </a:p>
          <a:p>
            <a:pPr lvl="2"/>
            <a:r>
              <a:rPr lang="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 le client </a:t>
            </a:r>
            <a:r>
              <a:rPr lang="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note le commerce</a:t>
            </a:r>
          </a:p>
          <a:p>
            <a:pPr lvl="2"/>
            <a:r>
              <a:rPr lang="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 le client</a:t>
            </a:r>
            <a:r>
              <a:rPr lang="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donne son avis</a:t>
            </a:r>
          </a:p>
          <a:p>
            <a:pPr lvl="2"/>
            <a:r>
              <a:rPr lang="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 le client partage son activité sur des réseaux sociaux</a:t>
            </a:r>
          </a:p>
        </p:txBody>
      </p:sp>
      <p:sp>
        <p:nvSpPr>
          <p:cNvPr id="7" name="Shape 256"/>
          <p:cNvSpPr/>
          <p:nvPr/>
        </p:nvSpPr>
        <p:spPr>
          <a:xfrm>
            <a:off x="642928" y="4371974"/>
            <a:ext cx="6715143" cy="22479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sp>
        <p:nvSpPr>
          <p:cNvPr id="11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044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Géolocalisation</a:t>
            </a: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(Services de </a:t>
            </a:r>
            <a:r>
              <a:rPr lang="en-US" sz="2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cartographie</a:t>
            </a:r>
            <a:r>
              <a:rPr lang="en-US" sz="2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2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1504949"/>
            <a:ext cx="8067675" cy="51149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" sz="55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781300"/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Google Maps</a:t>
            </a:r>
          </a:p>
          <a:p>
            <a:endParaRPr lang="fr" sz="3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f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1343025"/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 Street Map</a:t>
            </a:r>
          </a:p>
        </p:txBody>
      </p:sp>
      <p:sp>
        <p:nvSpPr>
          <p:cNvPr id="6" name="Shape 264"/>
          <p:cNvSpPr/>
          <p:nvPr/>
        </p:nvSpPr>
        <p:spPr>
          <a:xfrm>
            <a:off x="599200" y="1838388"/>
            <a:ext cx="1957276" cy="195727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  <p:sp>
        <p:nvSpPr>
          <p:cNvPr id="7" name="Shape 265"/>
          <p:cNvSpPr/>
          <p:nvPr/>
        </p:nvSpPr>
        <p:spPr>
          <a:xfrm>
            <a:off x="5380750" y="4062411"/>
            <a:ext cx="2144815" cy="21622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9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7130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Agorae </a:t>
            </a:r>
            <a:r>
              <a:rPr lang="en-US" sz="2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Outils</a:t>
            </a:r>
            <a:r>
              <a:rPr lang="en-US" sz="2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Hypertopic</a:t>
            </a:r>
            <a:r>
              <a:rPr lang="en-US" sz="2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2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1924050"/>
            <a:ext cx="8067675" cy="46958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outil alternatif au SGBDR classique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Permet de </a:t>
            </a:r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cataloguer </a:t>
            </a:r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 items de façon structurée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Base de données orientée documents</a:t>
            </a: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3063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CRM </a:t>
            </a:r>
            <a:r>
              <a:rPr lang="en-US" sz="2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(Customer Relation Management)</a:t>
            </a:r>
            <a:endParaRPr lang="en-US" sz="2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1924050"/>
            <a:ext cx="8067675" cy="46958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Quelle architecture </a:t>
            </a:r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technique chez </a:t>
            </a:r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client </a:t>
            </a:r>
            <a:r>
              <a:rPr lang="fr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(commerce) </a:t>
            </a:r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solution du module dans un ERP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Autres solutions ?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330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5725" y="790575"/>
            <a:ext cx="8296275" cy="5810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</a:t>
            </a:r>
            <a:r>
              <a:rPr 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sémantique</a:t>
            </a:r>
            <a:endParaRPr lang="en-US" sz="2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1657350"/>
            <a:ext cx="8067675" cy="49625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Traiter les objets de façon collaborative</a:t>
            </a:r>
          </a:p>
          <a:p>
            <a:pPr marL="114300" indent="0">
              <a:buNone/>
            </a:pPr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Shape 285"/>
          <p:cNvSpPr/>
          <p:nvPr/>
        </p:nvSpPr>
        <p:spPr>
          <a:xfrm>
            <a:off x="4673400" y="2995612"/>
            <a:ext cx="3060700" cy="3302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14312" y="2792412"/>
            <a:ext cx="4019550" cy="3462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Permet une manipulation pertinente entre les différents modules de notre application</a:t>
            </a: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13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Comprendre l’environnement économique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Avoir des revenus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Fidéliser les acteurs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Viabilité</a:t>
            </a:r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model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069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Environnement économique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Zone économique</a:t>
            </a:r>
          </a:p>
          <a:p>
            <a:pPr lvl="2"/>
            <a:r>
              <a:rPr lang="fr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Echelle d’une ville</a:t>
            </a:r>
          </a:p>
          <a:p>
            <a:pPr lvl="2"/>
            <a:r>
              <a:rPr lang="fr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Relation réelle entre les acteurs</a:t>
            </a:r>
          </a:p>
          <a:p>
            <a:pPr lvl="2"/>
            <a:r>
              <a:rPr lang="fr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Utilisateur attaché à une zone </a:t>
            </a:r>
            <a:endParaRPr lang="fr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model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36198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Revenus (1/2)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 gratuite</a:t>
            </a:r>
          </a:p>
          <a:p>
            <a:pPr lvl="1"/>
            <a:endParaRPr lang="fr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Version payante sans publicité ?</a:t>
            </a:r>
          </a:p>
          <a:p>
            <a:pPr lvl="1"/>
            <a:endParaRPr lang="fr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Services vendus aux commerces</a:t>
            </a:r>
            <a:endParaRPr lang="fr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model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376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quoi correspond la plateforme FlashmUTT ?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Plateforme permettant de :</a:t>
            </a:r>
          </a:p>
          <a:p>
            <a:pPr lvl="2"/>
            <a:r>
              <a:rPr lang="fr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Rechercher des points d’intérêt </a:t>
            </a:r>
            <a:r>
              <a:rPr lang="f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(exemple : un commerce)</a:t>
            </a:r>
          </a:p>
          <a:p>
            <a:pPr lvl="2"/>
            <a:r>
              <a:rPr lang="fr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 rendre vers un lieu </a:t>
            </a:r>
            <a:r>
              <a:rPr lang="f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(calcul d’itinéraire)</a:t>
            </a:r>
          </a:p>
          <a:p>
            <a:pPr lvl="2"/>
            <a:r>
              <a:rPr lang="fr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Associer une organisation à un QR </a:t>
            </a:r>
            <a:r>
              <a:rPr lang="fr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</a:t>
            </a:r>
          </a:p>
          <a:p>
            <a:pPr marL="777240" lvl="2" indent="0">
              <a:buNone/>
            </a:pPr>
            <a:r>
              <a:rPr lang="fr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fr" sz="2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		</a:t>
            </a:r>
            <a:r>
              <a:rPr lang="f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(point </a:t>
            </a:r>
            <a:r>
              <a:rPr lang="f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d’entrée virtuel)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8083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Revenus (2/2)</a:t>
            </a:r>
          </a:p>
          <a:p>
            <a:endParaRPr lang="fr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Services liés à l’application</a:t>
            </a:r>
          </a:p>
          <a:p>
            <a:pPr lvl="2"/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Maintenance</a:t>
            </a:r>
          </a:p>
          <a:p>
            <a:pPr lvl="2"/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Visibilité client</a:t>
            </a:r>
          </a:p>
          <a:p>
            <a:pPr lvl="2"/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Installation</a:t>
            </a:r>
          </a:p>
          <a:p>
            <a:pPr lvl="2"/>
            <a:endParaRPr lang="fr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Services de conseil</a:t>
            </a:r>
          </a:p>
          <a:p>
            <a:pPr lvl="2"/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Vue globale d’une « zone »</a:t>
            </a:r>
          </a:p>
          <a:p>
            <a:pPr lvl="2"/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Informations sur les utilisateurs</a:t>
            </a:r>
          </a:p>
          <a:p>
            <a:pPr lvl="2"/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Conseils économiques</a:t>
            </a:r>
            <a:endParaRPr lang="f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model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9760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Fidélisation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Intermédiaire utilisateurs</a:t>
            </a:r>
          </a:p>
          <a:p>
            <a:pPr lvl="1"/>
            <a:endParaRPr lang="fr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Services proposés sur long terme</a:t>
            </a:r>
          </a:p>
          <a:p>
            <a:pPr lvl="1"/>
            <a:endParaRPr lang="fr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Services au forfait</a:t>
            </a:r>
          </a:p>
          <a:p>
            <a:pPr lvl="1"/>
            <a:endParaRPr lang="fr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Souplesses </a:t>
            </a:r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dans les contrats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model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35428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 innovante</a:t>
            </a:r>
          </a:p>
          <a:p>
            <a:pPr marL="114300" indent="0">
              <a:buNone/>
            </a:pPr>
            <a:r>
              <a:rPr lang="fr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fr" sz="3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</a:t>
            </a:r>
            <a:r>
              <a:rPr lang="fr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(technologies, principe, …)</a:t>
            </a:r>
          </a:p>
          <a:p>
            <a:endParaRPr lang="fr" sz="3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Interaction entre de nombreux acteurs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Concepts de commerce électronique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Viabilité réelle ?</a:t>
            </a:r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065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1"/>
            <a:ext cx="7543800" cy="1704974"/>
          </a:xfrm>
        </p:spPr>
        <p:txBody>
          <a:bodyPr/>
          <a:lstStyle/>
          <a:p>
            <a:r>
              <a:rPr lang="en-US" sz="9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endParaRPr lang="en-US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914775"/>
            <a:ext cx="6461760" cy="1857375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HALOUI Amine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ISAAC Nicolas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JALOUZET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Jérémie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OUADGHIRI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Mohammed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SABOURIN Jean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343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 fonctionne-t-elle ?</a:t>
            </a:r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Plateforme </a:t>
            </a:r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reposant sur 3 technologies :</a:t>
            </a:r>
            <a:endParaRPr lang="fr" sz="3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2"/>
            <a:r>
              <a:rPr lang="fr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QR codes</a:t>
            </a:r>
            <a:endParaRPr lang="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2"/>
            <a:r>
              <a:rPr lang="fr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service de cartographie</a:t>
            </a:r>
          </a:p>
          <a:p>
            <a:pPr lvl="2"/>
            <a:r>
              <a:rPr lang="fr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réalité augmentée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7222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 se demarque-t-elle ?</a:t>
            </a:r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Combinaison de plusieurs technologies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3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Convergence de celles-ci</a:t>
            </a:r>
            <a:endParaRPr lang="fr" sz="2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8600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" sz="14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f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 dynamiser l’activité des commerces ?</a:t>
            </a:r>
          </a:p>
          <a:p>
            <a:endParaRPr lang="f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 attirer le client ?</a:t>
            </a:r>
          </a:p>
          <a:p>
            <a:endParaRPr lang="f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 le fidéliser ?</a:t>
            </a:r>
          </a:p>
          <a:p>
            <a:endParaRPr lang="f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 transformer la ville en terrain de jeu 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Problématique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59684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qui s’adresse l’application ?</a:t>
            </a:r>
          </a:p>
          <a:p>
            <a:r>
              <a:rPr lang="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Quels sont les acteurs impliqués ?</a:t>
            </a:r>
          </a:p>
          <a:p>
            <a:endParaRPr lang="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développeurs de la plateforme</a:t>
            </a:r>
          </a:p>
          <a:p>
            <a:pPr lvl="1"/>
            <a:r>
              <a:rPr lang="fr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clients</a:t>
            </a:r>
          </a:p>
          <a:p>
            <a:pPr lvl="2"/>
            <a:r>
              <a:rPr lang="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clients </a:t>
            </a:r>
            <a:r>
              <a:rPr lang="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potentiels des </a:t>
            </a:r>
            <a:r>
              <a:rPr lang="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organisations</a:t>
            </a:r>
          </a:p>
          <a:p>
            <a:pPr lvl="2"/>
            <a:r>
              <a:rPr lang="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clients montrant de l’intérêt pour les données</a:t>
            </a:r>
            <a:endParaRPr lang="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organisations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cible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9053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025" y="962025"/>
            <a:ext cx="8067675" cy="5657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Where to</a:t>
            </a:r>
            <a:endParaRPr lang="fr" sz="2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90575"/>
          </a:xfrm>
        </p:spPr>
        <p:txBody>
          <a:bodyPr/>
          <a:lstStyle/>
          <a:p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Etat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l’art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66"/>
          <p:cNvSpPr/>
          <p:nvPr/>
        </p:nvSpPr>
        <p:spPr>
          <a:xfrm>
            <a:off x="600075" y="1984168"/>
            <a:ext cx="2209800" cy="238088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sp>
        <p:nvSpPr>
          <p:cNvPr id="6" name="Shape 67"/>
          <p:cNvSpPr/>
          <p:nvPr/>
        </p:nvSpPr>
        <p:spPr>
          <a:xfrm>
            <a:off x="3157568" y="3617349"/>
            <a:ext cx="2152588" cy="247648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7" name="Shape 68"/>
          <p:cNvSpPr/>
          <p:nvPr/>
        </p:nvSpPr>
        <p:spPr>
          <a:xfrm>
            <a:off x="5619738" y="1984168"/>
            <a:ext cx="2519018" cy="266205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-66675" y="6532656"/>
            <a:ext cx="8134350" cy="394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IF11] EDI et Commerce électronique 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Jean-Pierre CAHIER) / Présentation </a:t>
            </a:r>
            <a:r>
              <a:rPr lang="fr-FR" sz="1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FlashmUTT</a:t>
            </a:r>
            <a:r>
              <a:rPr lang="fr-FR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(13 Juin 2013)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29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166</TotalTime>
  <Words>1600</Words>
  <Application>Microsoft Office PowerPoint</Application>
  <PresentationFormat>Affichage à l'écran (4:3)</PresentationFormat>
  <Paragraphs>349</Paragraphs>
  <Slides>43</Slides>
  <Notes>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43</vt:i4>
      </vt:variant>
    </vt:vector>
  </HeadingPairs>
  <TitlesOfParts>
    <vt:vector size="44" baseType="lpstr">
      <vt:lpstr>Adjacency</vt:lpstr>
      <vt:lpstr>FlashmUTT</vt:lpstr>
      <vt:lpstr>Plan</vt:lpstr>
      <vt:lpstr>Introduction</vt:lpstr>
      <vt:lpstr>Introduction</vt:lpstr>
      <vt:lpstr>Introduction</vt:lpstr>
      <vt:lpstr>Introduction</vt:lpstr>
      <vt:lpstr>Problématique</vt:lpstr>
      <vt:lpstr>Public cible</vt:lpstr>
      <vt:lpstr>Etat de l’art</vt:lpstr>
      <vt:lpstr>Etat de l’art</vt:lpstr>
      <vt:lpstr>Etat de l’art</vt:lpstr>
      <vt:lpstr>Modèle d’acteurs</vt:lpstr>
      <vt:lpstr>Modèle d’acteurs</vt:lpstr>
      <vt:lpstr>Modèle d’acteurs</vt:lpstr>
      <vt:lpstr>Modèle d’acteurs</vt:lpstr>
      <vt:lpstr>Fonctionnalités</vt:lpstr>
      <vt:lpstr>Fonctionnalités</vt:lpstr>
      <vt:lpstr>Fonctionnalités</vt:lpstr>
      <vt:lpstr>Fonctionnalités</vt:lpstr>
      <vt:lpstr>Fonctionnalités</vt:lpstr>
      <vt:lpstr>Fonctionnalités</vt:lpstr>
      <vt:lpstr>Fonctionnalités</vt:lpstr>
      <vt:lpstr>Fonctionnalités</vt:lpstr>
      <vt:lpstr>Scénarios d’utilisation</vt:lpstr>
      <vt:lpstr>Scénarios d’utilisation</vt:lpstr>
      <vt:lpstr>Scénarios d’utilisation</vt:lpstr>
      <vt:lpstr>Scénarios d’utilisation</vt:lpstr>
      <vt:lpstr>Scénarios d’utilisation</vt:lpstr>
      <vt:lpstr>Architecture technique</vt:lpstr>
      <vt:lpstr>Architecture technique</vt:lpstr>
      <vt:lpstr>Architecture technique</vt:lpstr>
      <vt:lpstr>Architecture technique</vt:lpstr>
      <vt:lpstr>Architecture technique</vt:lpstr>
      <vt:lpstr>Architecture technique</vt:lpstr>
      <vt:lpstr>Architecture technique</vt:lpstr>
      <vt:lpstr>Architecture technique</vt:lpstr>
      <vt:lpstr>Business model</vt:lpstr>
      <vt:lpstr>Business model</vt:lpstr>
      <vt:lpstr>Business model</vt:lpstr>
      <vt:lpstr>Business model</vt:lpstr>
      <vt:lpstr>Business model</vt:lpstr>
      <vt:lpstr>Conclusion</vt:lpstr>
      <vt:lpstr>FlashmUTT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FlashmUTT</dc:title>
  <dc:creator>Amine Haloui</dc:creator>
  <cp:lastModifiedBy>Jeremie J</cp:lastModifiedBy>
  <cp:revision>92</cp:revision>
  <dcterms:created xsi:type="dcterms:W3CDTF">2013-06-12T10:10:04Z</dcterms:created>
  <dcterms:modified xsi:type="dcterms:W3CDTF">2013-06-13T06:51:22Z</dcterms:modified>
</cp:coreProperties>
</file>

<file path=docProps/thumbnail.jpeg>
</file>